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980406-979F-DA78-F479-35BABB31D90C}" v="2" dt="2024-12-27T15:28:36.980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IN WIN HTUT -" userId="S::u6611040@au.edu::bb3cf639-ae07-43ae-8035-aa7a3801ad56" providerId="AD" clId="Web-{0C980406-979F-DA78-F479-35BABB31D90C}"/>
    <pc:docChg chg="sldOrd">
      <pc:chgData name="SEIN WIN HTUT -" userId="S::u6611040@au.edu::bb3cf639-ae07-43ae-8035-aa7a3801ad56" providerId="AD" clId="Web-{0C980406-979F-DA78-F479-35BABB31D90C}" dt="2024-12-27T15:28:36.980" v="1"/>
      <pc:docMkLst>
        <pc:docMk/>
      </pc:docMkLst>
      <pc:sldChg chg="ord">
        <pc:chgData name="SEIN WIN HTUT -" userId="S::u6611040@au.edu::bb3cf639-ae07-43ae-8035-aa7a3801ad56" providerId="AD" clId="Web-{0C980406-979F-DA78-F479-35BABB31D90C}" dt="2024-12-27T15:28:36.980" v="1"/>
        <pc:sldMkLst>
          <pc:docMk/>
          <pc:sldMk cId="0" sldId="270"/>
        </pc:sldMkLst>
      </pc:sldChg>
    </pc:docChg>
  </pc:docChgLst>
</pc:chgInfo>
</file>

<file path=ppt/media/image1.png>
</file>

<file path=ppt/media/image2.tif>
</file>

<file path=ppt/media/image3.png>
</file>

<file path=ppt/media/image4.png>
</file>

<file path=ppt/media/image5.tif>
</file>

<file path=ppt/media/image6.tif>
</file>

<file path=ppt/media/image7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>
                <a:solidFill>
                  <a:srgbClr val="FFFF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3">
                    <a:hueOff val="-274225"/>
                    <a:satOff val="26768"/>
                    <a:lumOff val="11368"/>
                  </a:schemeClr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3">
                    <a:hueOff val="-274225"/>
                    <a:satOff val="26768"/>
                    <a:lumOff val="11368"/>
                  </a:schemeClr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3">
                    <a:hueOff val="-274225"/>
                    <a:satOff val="26768"/>
                    <a:lumOff val="11368"/>
                  </a:schemeClr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3">
                    <a:hueOff val="-274225"/>
                    <a:satOff val="26768"/>
                    <a:lumOff val="11368"/>
                  </a:schemeClr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3">
                    <a:hueOff val="-274225"/>
                    <a:satOff val="26768"/>
                    <a:lumOff val="11368"/>
                  </a:schemeClr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ot-air balloons viewed from below against a blue sky"/>
          <p:cNvSpPr>
            <a:spLocks noGrp="1"/>
          </p:cNvSpPr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Close-up of the top of a hot-air balloon viewed from above"/>
          <p:cNvSpPr>
            <a:spLocks noGrp="1"/>
          </p:cNvSpPr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Hot-air balloons viewed from below against a blue sky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ot-air balloons viewed from below against a blue sky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lose-up of the top of a hot-air balloon viewed from above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hot-air balloon viewed from below"/>
          <p:cNvSpPr>
            <a:spLocks noGrp="1"/>
          </p:cNvSpPr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Hot-air balloons viewed from below against a blue sky"/>
          <p:cNvSpPr>
            <a:spLocks noGrp="1"/>
          </p:cNvSpPr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000" spc="-50">
                <a:latin typeface="Monaco"/>
                <a:ea typeface="Monaco"/>
                <a:cs typeface="Monaco"/>
                <a:sym typeface="Monaco"/>
              </a:defRPr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000" spc="-50">
                <a:latin typeface="Monaco"/>
                <a:ea typeface="Monaco"/>
                <a:cs typeface="Monaco"/>
                <a:sym typeface="Monaco"/>
              </a:defRPr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000" spc="-50">
                <a:latin typeface="Monaco"/>
                <a:ea typeface="Monaco"/>
                <a:cs typeface="Monaco"/>
                <a:sym typeface="Monaco"/>
              </a:defRPr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000" spc="-50">
                <a:latin typeface="Monaco"/>
                <a:ea typeface="Monaco"/>
                <a:cs typeface="Monaco"/>
                <a:sym typeface="Monaco"/>
              </a:defRPr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000" spc="-50">
                <a:latin typeface="Monaco"/>
                <a:ea typeface="Monaco"/>
                <a:cs typeface="Monaco"/>
                <a:sym typeface="Monaco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ti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hueOff val="192982"/>
            <a:satOff val="17755"/>
            <a:lumOff val="-28483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SX4109 / ITX410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CSX4109 / ITX4109</a:t>
            </a:r>
          </a:p>
        </p:txBody>
      </p:sp>
      <p:sp>
        <p:nvSpPr>
          <p:cNvPr id="152" name="ANDROID APPLICATION DEVELOPMENT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ANDROID </a:t>
            </a:r>
            <a:r>
              <a:rPr>
                <a:solidFill>
                  <a:schemeClr val="accent3"/>
                </a:solidFill>
              </a:rPr>
              <a:t>APPLICATION</a:t>
            </a:r>
            <a:r>
              <a:t> DEVELOPMENT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UT TOGETH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PUT TOGETHER</a:t>
            </a:r>
          </a:p>
        </p:txBody>
      </p:sp>
      <p:sp>
        <p:nvSpPr>
          <p:cNvPr id="178" name="NavHost(...) {…"/>
          <p:cNvSpPr txBox="1"/>
          <p:nvPr/>
        </p:nvSpPr>
        <p:spPr>
          <a:xfrm>
            <a:off x="1320478" y="2723528"/>
            <a:ext cx="21743044" cy="10473185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NavHost(...) {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composable(route = CupcakeScreen.Start.name) {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StartOrderScreen(</a:t>
            </a:r>
          </a:p>
          <a:p>
            <a:pPr lvl="8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onNextClicked = {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navController.navigate(CupcakeScreen.Flavor.name)</a:t>
            </a:r>
            <a:r>
              <a:t> }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)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}</a:t>
            </a:r>
          </a:p>
          <a:p>
            <a:pPr lvl="4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composable(route = CupcakeScreen.Next.name) { ... }</a:t>
            </a:r>
          </a:p>
          <a:p>
            <a:pPr lvl="4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composable(route = CupcakeScreen.Flavor.name) { ... }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BELOVED DEPENDENCY AGAI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BELOVED DEPENDENCY AGAIN</a:t>
            </a:r>
          </a:p>
        </p:txBody>
      </p:sp>
      <p:sp>
        <p:nvSpPr>
          <p:cNvPr id="181" name="implementation(“androidx.navigation:navigation-compose:2.7.4&quot;)"/>
          <p:cNvSpPr txBox="1"/>
          <p:nvPr/>
        </p:nvSpPr>
        <p:spPr>
          <a:xfrm>
            <a:off x="1320478" y="5564758"/>
            <a:ext cx="21743044" cy="2586485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implementation(“androidx.navigation:navigation-compose:2.7.4")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EXCERCISE 1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14885321" cy="14331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EXCERCISE 1</a:t>
            </a:r>
          </a:p>
        </p:txBody>
      </p:sp>
      <p:sp>
        <p:nvSpPr>
          <p:cNvPr id="184" name="Create an Android application to allow the user to enter the name. Once the user clicks the “OK” button, it navigates to another screen with a welcoming message as shown in the designs"/>
          <p:cNvSpPr txBox="1"/>
          <p:nvPr/>
        </p:nvSpPr>
        <p:spPr>
          <a:xfrm>
            <a:off x="1252268" y="2999958"/>
            <a:ext cx="21879465" cy="3009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spcBef>
                <a:spcPts val="4500"/>
              </a:spcBef>
              <a:defRPr sz="5700">
                <a:solidFill>
                  <a:srgbClr val="000000"/>
                </a:solidFill>
              </a:defRPr>
            </a:lvl1pPr>
          </a:lstStyle>
          <a:p>
            <a:r>
              <a:t>Create an Android application to allow the user to enter the name. Once the user clicks the “OK” button, it navigates to another screen with a welcoming message as shown in the designs</a:t>
            </a:r>
          </a:p>
        </p:txBody>
      </p:sp>
      <p:sp>
        <p:nvSpPr>
          <p:cNvPr id="185" name="Phone"/>
          <p:cNvSpPr/>
          <p:nvPr/>
        </p:nvSpPr>
        <p:spPr>
          <a:xfrm>
            <a:off x="6954042" y="6623717"/>
            <a:ext cx="3129240" cy="64442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8" y="0"/>
                </a:moveTo>
                <a:cubicBezTo>
                  <a:pt x="934" y="0"/>
                  <a:pt x="0" y="453"/>
                  <a:pt x="0" y="1004"/>
                </a:cubicBezTo>
                <a:lnTo>
                  <a:pt x="0" y="20596"/>
                </a:lnTo>
                <a:cubicBezTo>
                  <a:pt x="0" y="21152"/>
                  <a:pt x="934" y="21600"/>
                  <a:pt x="2068" y="21600"/>
                </a:cubicBezTo>
                <a:lnTo>
                  <a:pt x="19532" y="21600"/>
                </a:lnTo>
                <a:cubicBezTo>
                  <a:pt x="20666" y="21600"/>
                  <a:pt x="21600" y="21147"/>
                  <a:pt x="21600" y="20596"/>
                </a:cubicBezTo>
                <a:lnTo>
                  <a:pt x="21600" y="1004"/>
                </a:lnTo>
                <a:cubicBezTo>
                  <a:pt x="21600" y="453"/>
                  <a:pt x="20677" y="0"/>
                  <a:pt x="19532" y="0"/>
                </a:cubicBezTo>
                <a:lnTo>
                  <a:pt x="2068" y="0"/>
                </a:lnTo>
                <a:close/>
                <a:moveTo>
                  <a:pt x="9142" y="1350"/>
                </a:moveTo>
                <a:lnTo>
                  <a:pt x="12468" y="1350"/>
                </a:lnTo>
                <a:cubicBezTo>
                  <a:pt x="12758" y="1350"/>
                  <a:pt x="12990" y="1463"/>
                  <a:pt x="12990" y="1604"/>
                </a:cubicBezTo>
                <a:cubicBezTo>
                  <a:pt x="12990" y="1744"/>
                  <a:pt x="12758" y="1858"/>
                  <a:pt x="12468" y="1858"/>
                </a:cubicBezTo>
                <a:lnTo>
                  <a:pt x="9142" y="1858"/>
                </a:lnTo>
                <a:cubicBezTo>
                  <a:pt x="8853" y="1858"/>
                  <a:pt x="8621" y="1744"/>
                  <a:pt x="8621" y="1604"/>
                </a:cubicBezTo>
                <a:cubicBezTo>
                  <a:pt x="8621" y="1463"/>
                  <a:pt x="8853" y="1350"/>
                  <a:pt x="9142" y="1350"/>
                </a:cubicBezTo>
                <a:close/>
                <a:moveTo>
                  <a:pt x="1477" y="2927"/>
                </a:moveTo>
                <a:lnTo>
                  <a:pt x="20123" y="2927"/>
                </a:lnTo>
                <a:lnTo>
                  <a:pt x="20123" y="18985"/>
                </a:lnTo>
                <a:lnTo>
                  <a:pt x="1477" y="18985"/>
                </a:lnTo>
                <a:lnTo>
                  <a:pt x="1477" y="2927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6" name="JOHN"/>
          <p:cNvSpPr/>
          <p:nvPr/>
        </p:nvSpPr>
        <p:spPr>
          <a:xfrm>
            <a:off x="7418535" y="9617510"/>
            <a:ext cx="2200255" cy="456713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 defTabSz="825500">
              <a:defRPr sz="17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JOHN</a:t>
            </a:r>
          </a:p>
        </p:txBody>
      </p:sp>
      <p:sp>
        <p:nvSpPr>
          <p:cNvPr id="187" name="OK"/>
          <p:cNvSpPr/>
          <p:nvPr/>
        </p:nvSpPr>
        <p:spPr>
          <a:xfrm>
            <a:off x="7372076" y="10226216"/>
            <a:ext cx="2225654" cy="482114"/>
          </a:xfrm>
          <a:prstGeom prst="roundRect">
            <a:avLst>
              <a:gd name="adj" fmla="val 39514"/>
            </a:avLst>
          </a:prstGeom>
          <a:solidFill>
            <a:schemeClr val="accent1">
              <a:lumOff val="-13575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OK</a:t>
            </a:r>
          </a:p>
        </p:txBody>
      </p:sp>
      <p:sp>
        <p:nvSpPr>
          <p:cNvPr id="188" name="HELLO JOHN"/>
          <p:cNvSpPr txBox="1"/>
          <p:nvPr/>
        </p:nvSpPr>
        <p:spPr>
          <a:xfrm>
            <a:off x="14825664" y="9615337"/>
            <a:ext cx="2079347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t>HELLO JOHN</a:t>
            </a:r>
          </a:p>
        </p:txBody>
      </p:sp>
      <p:sp>
        <p:nvSpPr>
          <p:cNvPr id="189" name="Line"/>
          <p:cNvSpPr/>
          <p:nvPr/>
        </p:nvSpPr>
        <p:spPr>
          <a:xfrm>
            <a:off x="9919040" y="10467272"/>
            <a:ext cx="4512160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0" name="Phone"/>
          <p:cNvSpPr/>
          <p:nvPr/>
        </p:nvSpPr>
        <p:spPr>
          <a:xfrm>
            <a:off x="14300718" y="6750717"/>
            <a:ext cx="3129240" cy="64442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8" y="0"/>
                </a:moveTo>
                <a:cubicBezTo>
                  <a:pt x="934" y="0"/>
                  <a:pt x="0" y="453"/>
                  <a:pt x="0" y="1004"/>
                </a:cubicBezTo>
                <a:lnTo>
                  <a:pt x="0" y="20596"/>
                </a:lnTo>
                <a:cubicBezTo>
                  <a:pt x="0" y="21152"/>
                  <a:pt x="934" y="21600"/>
                  <a:pt x="2068" y="21600"/>
                </a:cubicBezTo>
                <a:lnTo>
                  <a:pt x="19532" y="21600"/>
                </a:lnTo>
                <a:cubicBezTo>
                  <a:pt x="20666" y="21600"/>
                  <a:pt x="21600" y="21147"/>
                  <a:pt x="21600" y="20596"/>
                </a:cubicBezTo>
                <a:lnTo>
                  <a:pt x="21600" y="1004"/>
                </a:lnTo>
                <a:cubicBezTo>
                  <a:pt x="21600" y="453"/>
                  <a:pt x="20677" y="0"/>
                  <a:pt x="19532" y="0"/>
                </a:cubicBezTo>
                <a:lnTo>
                  <a:pt x="2068" y="0"/>
                </a:lnTo>
                <a:close/>
                <a:moveTo>
                  <a:pt x="9142" y="1350"/>
                </a:moveTo>
                <a:lnTo>
                  <a:pt x="12468" y="1350"/>
                </a:lnTo>
                <a:cubicBezTo>
                  <a:pt x="12758" y="1350"/>
                  <a:pt x="12990" y="1463"/>
                  <a:pt x="12990" y="1604"/>
                </a:cubicBezTo>
                <a:cubicBezTo>
                  <a:pt x="12990" y="1744"/>
                  <a:pt x="12758" y="1858"/>
                  <a:pt x="12468" y="1858"/>
                </a:cubicBezTo>
                <a:lnTo>
                  <a:pt x="9142" y="1858"/>
                </a:lnTo>
                <a:cubicBezTo>
                  <a:pt x="8853" y="1858"/>
                  <a:pt x="8621" y="1744"/>
                  <a:pt x="8621" y="1604"/>
                </a:cubicBezTo>
                <a:cubicBezTo>
                  <a:pt x="8621" y="1463"/>
                  <a:pt x="8853" y="1350"/>
                  <a:pt x="9142" y="1350"/>
                </a:cubicBezTo>
                <a:close/>
                <a:moveTo>
                  <a:pt x="1477" y="2927"/>
                </a:moveTo>
                <a:lnTo>
                  <a:pt x="20123" y="2927"/>
                </a:lnTo>
                <a:lnTo>
                  <a:pt x="20123" y="18985"/>
                </a:lnTo>
                <a:lnTo>
                  <a:pt x="1477" y="18985"/>
                </a:lnTo>
                <a:lnTo>
                  <a:pt x="1477" y="2927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1" name="NEXT"/>
          <p:cNvSpPr/>
          <p:nvPr/>
        </p:nvSpPr>
        <p:spPr>
          <a:xfrm>
            <a:off x="14752511" y="10226216"/>
            <a:ext cx="2225654" cy="482114"/>
          </a:xfrm>
          <a:prstGeom prst="roundRect">
            <a:avLst>
              <a:gd name="adj" fmla="val 39514"/>
            </a:avLst>
          </a:prstGeom>
          <a:solidFill>
            <a:schemeClr val="accent1">
              <a:lumOff val="-13575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NEXT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hueOff val="192982"/>
            <a:satOff val="17755"/>
            <a:lumOff val="-28483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BACK STACK"/>
          <p:cNvSpPr txBox="1">
            <a:spLocks noGrp="1"/>
          </p:cNvSpPr>
          <p:nvPr>
            <p:ph type="ctrTitle"/>
          </p:nvPr>
        </p:nvSpPr>
        <p:spPr>
          <a:xfrm>
            <a:off x="1206498" y="5864772"/>
            <a:ext cx="21971004" cy="1986456"/>
          </a:xfrm>
          <a:prstGeom prst="rect">
            <a:avLst/>
          </a:prstGeom>
        </p:spPr>
        <p:txBody>
          <a:bodyPr/>
          <a:lstStyle>
            <a:lvl1pPr algn="ctr">
              <a:defRPr sz="11400" spc="-228"/>
            </a:lvl1pPr>
          </a:lstStyle>
          <a:p>
            <a:r>
              <a:t>BACK STACK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BACK STAC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BACK STACK</a:t>
            </a:r>
          </a:p>
        </p:txBody>
      </p:sp>
      <p:sp>
        <p:nvSpPr>
          <p:cNvPr id="196" name="Held by NavController…"/>
          <p:cNvSpPr txBox="1">
            <a:spLocks noGrp="1"/>
          </p:cNvSpPr>
          <p:nvPr>
            <p:ph type="body" idx="1"/>
          </p:nvPr>
        </p:nvSpPr>
        <p:spPr>
          <a:xfrm>
            <a:off x="1271889" y="3212794"/>
            <a:ext cx="21840222" cy="9456822"/>
          </a:xfrm>
          <a:prstGeom prst="rect">
            <a:avLst/>
          </a:prstGeom>
        </p:spPr>
        <p:txBody>
          <a:bodyPr/>
          <a:lstStyle/>
          <a:p>
            <a:pPr marL="609600" indent="-609600">
              <a:lnSpc>
                <a:spcPts val="10100"/>
              </a:lnSpc>
              <a:defRPr sz="6400"/>
            </a:pPr>
            <a:r>
              <a:t>Held by NavController</a:t>
            </a:r>
          </a:p>
          <a:p>
            <a:pPr marL="609600" indent="-609600">
              <a:lnSpc>
                <a:spcPts val="10100"/>
              </a:lnSpc>
              <a:defRPr sz="6400"/>
            </a:pPr>
            <a:r>
              <a:t>Contains Already Visited Destinations</a:t>
            </a:r>
          </a:p>
          <a:p>
            <a:pPr marL="609600" indent="-609600">
              <a:lnSpc>
                <a:spcPts val="10100"/>
              </a:lnSpc>
              <a:defRPr sz="6400"/>
            </a:pPr>
            <a:r>
              <a:t>Last-In-First-Out (LIFO)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BEHAVIO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BEHAVIOR</a:t>
            </a:r>
          </a:p>
        </p:txBody>
      </p:sp>
      <p:sp>
        <p:nvSpPr>
          <p:cNvPr id="199" name="First Destination - Startup Screen Pushed to Back Stack…"/>
          <p:cNvSpPr txBox="1">
            <a:spLocks noGrp="1"/>
          </p:cNvSpPr>
          <p:nvPr>
            <p:ph type="body" idx="1"/>
          </p:nvPr>
        </p:nvSpPr>
        <p:spPr>
          <a:xfrm>
            <a:off x="1271889" y="3212794"/>
            <a:ext cx="21840222" cy="9456822"/>
          </a:xfrm>
          <a:prstGeom prst="rect">
            <a:avLst/>
          </a:prstGeom>
        </p:spPr>
        <p:txBody>
          <a:bodyPr/>
          <a:lstStyle/>
          <a:p>
            <a:pPr marL="609600" indent="-609600">
              <a:lnSpc>
                <a:spcPts val="10100"/>
              </a:lnSpc>
              <a:defRPr sz="6400"/>
            </a:pPr>
            <a:r>
              <a:t>First Destination - Startup Screen Pushed to Back Stack</a:t>
            </a:r>
          </a:p>
          <a:p>
            <a:pPr marL="609600" indent="-609600">
              <a:lnSpc>
                <a:spcPts val="10100"/>
              </a:lnSpc>
              <a:defRPr sz="6400"/>
            </a:pPr>
            <a:r>
              <a:t>Navigation - Destination Pushed to the Top</a:t>
            </a:r>
          </a:p>
          <a:p>
            <a:pPr marL="609600" indent="-609600">
              <a:lnSpc>
                <a:spcPts val="10100"/>
              </a:lnSpc>
              <a:defRPr sz="6400"/>
            </a:pPr>
            <a:r>
              <a:t>Popping - Pop the Top from the Stack 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OP BAC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POP BACK</a:t>
            </a:r>
          </a:p>
        </p:txBody>
      </p:sp>
      <p:sp>
        <p:nvSpPr>
          <p:cNvPr id="202" name="Default - Pop Current Destination (Pressing Back)…"/>
          <p:cNvSpPr txBox="1">
            <a:spLocks noGrp="1"/>
          </p:cNvSpPr>
          <p:nvPr>
            <p:ph type="body" idx="1"/>
          </p:nvPr>
        </p:nvSpPr>
        <p:spPr>
          <a:xfrm>
            <a:off x="1271889" y="6784223"/>
            <a:ext cx="21840222" cy="6250824"/>
          </a:xfrm>
          <a:prstGeom prst="rect">
            <a:avLst/>
          </a:prstGeom>
        </p:spPr>
        <p:txBody>
          <a:bodyPr/>
          <a:lstStyle/>
          <a:p>
            <a:pPr marL="609600" indent="-609600">
              <a:lnSpc>
                <a:spcPts val="10100"/>
              </a:lnSpc>
              <a:defRPr sz="6400"/>
            </a:pPr>
            <a:r>
              <a:t>Default - Pop Current Destination (Pressing Back)</a:t>
            </a:r>
          </a:p>
          <a:p>
            <a:pPr marL="609600" indent="-609600">
              <a:lnSpc>
                <a:spcPts val="10100"/>
              </a:lnSpc>
              <a:defRPr sz="6400"/>
            </a:pPr>
            <a:r>
              <a:t>Route - Navigate Back to Route</a:t>
            </a:r>
          </a:p>
          <a:p>
            <a:pPr marL="609600" indent="-609600">
              <a:lnSpc>
                <a:spcPts val="10100"/>
              </a:lnSpc>
              <a:defRPr sz="6400"/>
            </a:pPr>
            <a:r>
              <a:t>Inclusive - If Route Should be Popped Too</a:t>
            </a:r>
          </a:p>
        </p:txBody>
      </p:sp>
      <p:sp>
        <p:nvSpPr>
          <p:cNvPr id="203" name="navController.popBackStack(route, inclusive)"/>
          <p:cNvSpPr txBox="1"/>
          <p:nvPr/>
        </p:nvSpPr>
        <p:spPr>
          <a:xfrm>
            <a:off x="1320478" y="3414281"/>
            <a:ext cx="21743044" cy="2586485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</a:p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navController.popBackStack(route, inclusive)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OP U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POP UP</a:t>
            </a:r>
          </a:p>
        </p:txBody>
      </p:sp>
      <p:sp>
        <p:nvSpPr>
          <p:cNvPr id="206" name="navController.navigate(route_destination, navOptions = navOptions {…"/>
          <p:cNvSpPr txBox="1"/>
          <p:nvPr/>
        </p:nvSpPr>
        <p:spPr>
          <a:xfrm>
            <a:off x="1320478" y="3797557"/>
            <a:ext cx="21743044" cy="6866385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</a:p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navController.navigate(route_destination, navOptions = navOptions {</a:t>
            </a:r>
          </a:p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popUpTo(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route</a:t>
            </a:r>
            <a:r>
              <a:t>) </a:t>
            </a:r>
          </a:p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lvl="4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// Pop all routes in the back stack until the given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route</a:t>
            </a:r>
            <a:r>
              <a:t> is found</a:t>
            </a:r>
          </a:p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})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ARGUMENT PASS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ARGUMENT PASSING</a:t>
            </a:r>
          </a:p>
        </p:txBody>
      </p:sp>
      <p:sp>
        <p:nvSpPr>
          <p:cNvPr id="209" name="composable(route = &quot;details/{number}&quot;,…"/>
          <p:cNvSpPr txBox="1"/>
          <p:nvPr/>
        </p:nvSpPr>
        <p:spPr>
          <a:xfrm>
            <a:off x="1320478" y="2990479"/>
            <a:ext cx="21743044" cy="8441185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composable(route = "details/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{number}</a:t>
            </a:r>
            <a:r>
              <a:t>",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arguments = listOf(navArgument("number") { type = NavType.IntType }</a:t>
            </a:r>
            <a:r>
              <a:t>)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) 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{ navBackStackEntry -&gt;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        val number = navBackStackEntry.arguments?.getInt(“number") ?: 0</a:t>
            </a:r>
          </a:p>
          <a:p>
            <a:pPr lvl="7" algn="l" defTabSz="825500">
              <a:spcBef>
                <a:spcPts val="1800"/>
              </a:spcBef>
              <a:defRPr sz="4000" spc="-39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ShowNumberScreen(number)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EXCERCISE 2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14885321" cy="14331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EXCERCISE 2</a:t>
            </a:r>
          </a:p>
        </p:txBody>
      </p:sp>
      <p:sp>
        <p:nvSpPr>
          <p:cNvPr id="212" name="Create an Android application to predict the nationality and its probability of a name given by the user"/>
          <p:cNvSpPr txBox="1"/>
          <p:nvPr/>
        </p:nvSpPr>
        <p:spPr>
          <a:xfrm>
            <a:off x="1252268" y="3200688"/>
            <a:ext cx="21879465" cy="1977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spcBef>
                <a:spcPts val="4500"/>
              </a:spcBef>
              <a:defRPr sz="5700">
                <a:solidFill>
                  <a:srgbClr val="000000"/>
                </a:solidFill>
              </a:defRPr>
            </a:lvl1pPr>
          </a:lstStyle>
          <a:p>
            <a:r>
              <a:t>Create an Android application to predict the nationality and its probability of a name given by the user</a:t>
            </a:r>
          </a:p>
        </p:txBody>
      </p:sp>
      <p:sp>
        <p:nvSpPr>
          <p:cNvPr id="213" name="Phone"/>
          <p:cNvSpPr/>
          <p:nvPr/>
        </p:nvSpPr>
        <p:spPr>
          <a:xfrm>
            <a:off x="6524042" y="6623717"/>
            <a:ext cx="3129239" cy="64442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8" y="0"/>
                </a:moveTo>
                <a:cubicBezTo>
                  <a:pt x="934" y="0"/>
                  <a:pt x="0" y="453"/>
                  <a:pt x="0" y="1004"/>
                </a:cubicBezTo>
                <a:lnTo>
                  <a:pt x="0" y="20596"/>
                </a:lnTo>
                <a:cubicBezTo>
                  <a:pt x="0" y="21152"/>
                  <a:pt x="934" y="21600"/>
                  <a:pt x="2068" y="21600"/>
                </a:cubicBezTo>
                <a:lnTo>
                  <a:pt x="19532" y="21600"/>
                </a:lnTo>
                <a:cubicBezTo>
                  <a:pt x="20666" y="21600"/>
                  <a:pt x="21600" y="21147"/>
                  <a:pt x="21600" y="20596"/>
                </a:cubicBezTo>
                <a:lnTo>
                  <a:pt x="21600" y="1004"/>
                </a:lnTo>
                <a:cubicBezTo>
                  <a:pt x="21600" y="453"/>
                  <a:pt x="20677" y="0"/>
                  <a:pt x="19532" y="0"/>
                </a:cubicBezTo>
                <a:lnTo>
                  <a:pt x="2068" y="0"/>
                </a:lnTo>
                <a:close/>
                <a:moveTo>
                  <a:pt x="9142" y="1350"/>
                </a:moveTo>
                <a:lnTo>
                  <a:pt x="12468" y="1350"/>
                </a:lnTo>
                <a:cubicBezTo>
                  <a:pt x="12758" y="1350"/>
                  <a:pt x="12990" y="1463"/>
                  <a:pt x="12990" y="1604"/>
                </a:cubicBezTo>
                <a:cubicBezTo>
                  <a:pt x="12990" y="1744"/>
                  <a:pt x="12758" y="1858"/>
                  <a:pt x="12468" y="1858"/>
                </a:cubicBezTo>
                <a:lnTo>
                  <a:pt x="9142" y="1858"/>
                </a:lnTo>
                <a:cubicBezTo>
                  <a:pt x="8853" y="1858"/>
                  <a:pt x="8621" y="1744"/>
                  <a:pt x="8621" y="1604"/>
                </a:cubicBezTo>
                <a:cubicBezTo>
                  <a:pt x="8621" y="1463"/>
                  <a:pt x="8853" y="1350"/>
                  <a:pt x="9142" y="1350"/>
                </a:cubicBezTo>
                <a:close/>
                <a:moveTo>
                  <a:pt x="1477" y="2927"/>
                </a:moveTo>
                <a:lnTo>
                  <a:pt x="20123" y="2927"/>
                </a:lnTo>
                <a:lnTo>
                  <a:pt x="20123" y="18985"/>
                </a:lnTo>
                <a:lnTo>
                  <a:pt x="1477" y="18985"/>
                </a:lnTo>
                <a:lnTo>
                  <a:pt x="1477" y="2927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4" name="JOHN"/>
          <p:cNvSpPr/>
          <p:nvPr/>
        </p:nvSpPr>
        <p:spPr>
          <a:xfrm>
            <a:off x="6988534" y="9617509"/>
            <a:ext cx="2200255" cy="456714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 defTabSz="825500">
              <a:defRPr sz="17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JOHN</a:t>
            </a:r>
          </a:p>
        </p:txBody>
      </p:sp>
      <p:sp>
        <p:nvSpPr>
          <p:cNvPr id="215" name="PREDICT"/>
          <p:cNvSpPr/>
          <p:nvPr/>
        </p:nvSpPr>
        <p:spPr>
          <a:xfrm>
            <a:off x="6942075" y="10226216"/>
            <a:ext cx="2225655" cy="482113"/>
          </a:xfrm>
          <a:prstGeom prst="roundRect">
            <a:avLst>
              <a:gd name="adj" fmla="val 39514"/>
            </a:avLst>
          </a:prstGeom>
          <a:solidFill>
            <a:schemeClr val="accent1">
              <a:lumOff val="-13575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PREDICT</a:t>
            </a:r>
          </a:p>
        </p:txBody>
      </p:sp>
      <p:sp>
        <p:nvSpPr>
          <p:cNvPr id="216" name="Phone"/>
          <p:cNvSpPr/>
          <p:nvPr/>
        </p:nvSpPr>
        <p:spPr>
          <a:xfrm>
            <a:off x="13743717" y="6623717"/>
            <a:ext cx="3129240" cy="64442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8" y="0"/>
                </a:moveTo>
                <a:cubicBezTo>
                  <a:pt x="934" y="0"/>
                  <a:pt x="0" y="453"/>
                  <a:pt x="0" y="1004"/>
                </a:cubicBezTo>
                <a:lnTo>
                  <a:pt x="0" y="20596"/>
                </a:lnTo>
                <a:cubicBezTo>
                  <a:pt x="0" y="21152"/>
                  <a:pt x="934" y="21600"/>
                  <a:pt x="2068" y="21600"/>
                </a:cubicBezTo>
                <a:lnTo>
                  <a:pt x="19532" y="21600"/>
                </a:lnTo>
                <a:cubicBezTo>
                  <a:pt x="20666" y="21600"/>
                  <a:pt x="21600" y="21147"/>
                  <a:pt x="21600" y="20596"/>
                </a:cubicBezTo>
                <a:lnTo>
                  <a:pt x="21600" y="1004"/>
                </a:lnTo>
                <a:cubicBezTo>
                  <a:pt x="21600" y="453"/>
                  <a:pt x="20677" y="0"/>
                  <a:pt x="19532" y="0"/>
                </a:cubicBezTo>
                <a:lnTo>
                  <a:pt x="2068" y="0"/>
                </a:lnTo>
                <a:close/>
                <a:moveTo>
                  <a:pt x="9142" y="1350"/>
                </a:moveTo>
                <a:lnTo>
                  <a:pt x="12468" y="1350"/>
                </a:lnTo>
                <a:cubicBezTo>
                  <a:pt x="12758" y="1350"/>
                  <a:pt x="12990" y="1463"/>
                  <a:pt x="12990" y="1604"/>
                </a:cubicBezTo>
                <a:cubicBezTo>
                  <a:pt x="12990" y="1744"/>
                  <a:pt x="12758" y="1858"/>
                  <a:pt x="12468" y="1858"/>
                </a:cubicBezTo>
                <a:lnTo>
                  <a:pt x="9142" y="1858"/>
                </a:lnTo>
                <a:cubicBezTo>
                  <a:pt x="8853" y="1858"/>
                  <a:pt x="8621" y="1744"/>
                  <a:pt x="8621" y="1604"/>
                </a:cubicBezTo>
                <a:cubicBezTo>
                  <a:pt x="8621" y="1463"/>
                  <a:pt x="8853" y="1350"/>
                  <a:pt x="9142" y="1350"/>
                </a:cubicBezTo>
                <a:close/>
                <a:moveTo>
                  <a:pt x="1477" y="2927"/>
                </a:moveTo>
                <a:lnTo>
                  <a:pt x="20123" y="2927"/>
                </a:lnTo>
                <a:lnTo>
                  <a:pt x="20123" y="18985"/>
                </a:lnTo>
                <a:lnTo>
                  <a:pt x="1477" y="18985"/>
                </a:lnTo>
                <a:lnTo>
                  <a:pt x="1477" y="2927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7" name="HELLO JOHN"/>
          <p:cNvSpPr txBox="1"/>
          <p:nvPr/>
        </p:nvSpPr>
        <p:spPr>
          <a:xfrm>
            <a:off x="14268664" y="7859249"/>
            <a:ext cx="2079346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000000"/>
                </a:solidFill>
              </a:defRPr>
            </a:lvl1pPr>
          </a:lstStyle>
          <a:p>
            <a:r>
              <a:t>HELLO JOHN</a:t>
            </a:r>
          </a:p>
        </p:txBody>
      </p:sp>
      <p:sp>
        <p:nvSpPr>
          <p:cNvPr id="218" name="Line"/>
          <p:cNvSpPr/>
          <p:nvPr/>
        </p:nvSpPr>
        <p:spPr>
          <a:xfrm>
            <a:off x="9199644" y="10467272"/>
            <a:ext cx="4512160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9" name="Nationality: NG"/>
          <p:cNvSpPr txBox="1"/>
          <p:nvPr/>
        </p:nvSpPr>
        <p:spPr>
          <a:xfrm>
            <a:off x="14141820" y="8490968"/>
            <a:ext cx="183108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000000"/>
                </a:solidFill>
              </a:defRPr>
            </a:lvl1pPr>
          </a:lstStyle>
          <a:p>
            <a:r>
              <a:t>Nationality: NG</a:t>
            </a:r>
          </a:p>
        </p:txBody>
      </p:sp>
      <p:sp>
        <p:nvSpPr>
          <p:cNvPr id="220" name="Probability: 0.076"/>
          <p:cNvSpPr txBox="1"/>
          <p:nvPr/>
        </p:nvSpPr>
        <p:spPr>
          <a:xfrm>
            <a:off x="14143626" y="8892790"/>
            <a:ext cx="2095247" cy="399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000000"/>
                </a:solidFill>
              </a:defRPr>
            </a:lvl1pPr>
          </a:lstStyle>
          <a:p>
            <a:r>
              <a:t>Probability: 0.076</a:t>
            </a:r>
          </a:p>
        </p:txBody>
      </p:sp>
      <p:sp>
        <p:nvSpPr>
          <p:cNvPr id="221" name="Other Guess"/>
          <p:cNvSpPr txBox="1"/>
          <p:nvPr/>
        </p:nvSpPr>
        <p:spPr>
          <a:xfrm>
            <a:off x="14119448" y="9523061"/>
            <a:ext cx="1326186" cy="337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Other Guess</a:t>
            </a:r>
          </a:p>
        </p:txBody>
      </p:sp>
      <p:sp>
        <p:nvSpPr>
          <p:cNvPr id="222" name="AE: 0.038"/>
          <p:cNvSpPr txBox="1"/>
          <p:nvPr/>
        </p:nvSpPr>
        <p:spPr>
          <a:xfrm>
            <a:off x="14181083" y="9864561"/>
            <a:ext cx="991515" cy="324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defRPr>
            </a:lvl1pPr>
          </a:lstStyle>
          <a:p>
            <a:r>
              <a:t>AE: 0.038</a:t>
            </a:r>
          </a:p>
        </p:txBody>
      </p:sp>
      <p:sp>
        <p:nvSpPr>
          <p:cNvPr id="223" name="TZ: 0.036"/>
          <p:cNvSpPr txBox="1"/>
          <p:nvPr/>
        </p:nvSpPr>
        <p:spPr>
          <a:xfrm>
            <a:off x="14188601" y="10224103"/>
            <a:ext cx="976479" cy="324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defRPr>
            </a:lvl1pPr>
          </a:lstStyle>
          <a:p>
            <a:r>
              <a:t>TZ: 0.036</a:t>
            </a:r>
          </a:p>
        </p:txBody>
      </p:sp>
      <p:sp>
        <p:nvSpPr>
          <p:cNvPr id="224" name="US: 0.029"/>
          <p:cNvSpPr txBox="1"/>
          <p:nvPr/>
        </p:nvSpPr>
        <p:spPr>
          <a:xfrm>
            <a:off x="14169805" y="10583644"/>
            <a:ext cx="1014071" cy="324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defRPr>
            </a:lvl1pPr>
          </a:lstStyle>
          <a:p>
            <a:r>
              <a:t>US: 0.029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hueOff val="192982"/>
            <a:satOff val="17755"/>
            <a:lumOff val="-28483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NAVIGATION"/>
          <p:cNvSpPr txBox="1">
            <a:spLocks noGrp="1"/>
          </p:cNvSpPr>
          <p:nvPr>
            <p:ph type="ctrTitle"/>
          </p:nvPr>
        </p:nvSpPr>
        <p:spPr>
          <a:xfrm>
            <a:off x="1206498" y="5864772"/>
            <a:ext cx="21971004" cy="1986456"/>
          </a:xfrm>
          <a:prstGeom prst="rect">
            <a:avLst/>
          </a:prstGeom>
        </p:spPr>
        <p:txBody>
          <a:bodyPr/>
          <a:lstStyle>
            <a:lvl1pPr algn="ctr">
              <a:defRPr sz="11400" spc="-228"/>
            </a:lvl1pPr>
          </a:lstStyle>
          <a:p>
            <a:r>
              <a:t>NAVIGATION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NAME PREDICTION API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14885321" cy="14331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NAME PREDICTION API</a:t>
            </a:r>
          </a:p>
        </p:txBody>
      </p:sp>
      <p:sp>
        <p:nvSpPr>
          <p:cNvPr id="227" name="https://api.nationalize.io/?name=john"/>
          <p:cNvSpPr txBox="1"/>
          <p:nvPr/>
        </p:nvSpPr>
        <p:spPr>
          <a:xfrm>
            <a:off x="1320478" y="4787974"/>
            <a:ext cx="21743044" cy="4140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algn="l" defTabSz="825500">
              <a:spcBef>
                <a:spcPts val="1800"/>
              </a:spcBef>
              <a:defRPr sz="7200" spc="-72">
                <a:solidFill>
                  <a:schemeClr val="accent6">
                    <a:satOff val="-20754"/>
                    <a:lumOff val="-16738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lvl="2" algn="l" defTabSz="825500">
              <a:spcBef>
                <a:spcPts val="1800"/>
              </a:spcBef>
              <a:defRPr sz="7200" spc="-72">
                <a:solidFill>
                  <a:schemeClr val="accent6">
                    <a:satOff val="-20754"/>
                    <a:lumOff val="-16738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https://api.nationalize.io/?name=john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ASSIGNMENT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13487507" cy="14331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ASSIGNMENT</a:t>
            </a:r>
          </a:p>
        </p:txBody>
      </p:sp>
      <p:sp>
        <p:nvSpPr>
          <p:cNvPr id="230" name="Create an Android application to show the characters in Rick and Morty based on the following design"/>
          <p:cNvSpPr txBox="1"/>
          <p:nvPr/>
        </p:nvSpPr>
        <p:spPr>
          <a:xfrm>
            <a:off x="1212052" y="3303301"/>
            <a:ext cx="14508650" cy="3009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spcBef>
                <a:spcPts val="4500"/>
              </a:spcBef>
              <a:defRPr sz="5700">
                <a:solidFill>
                  <a:srgbClr val="000000"/>
                </a:solidFill>
              </a:defRPr>
            </a:lvl1pPr>
          </a:lstStyle>
          <a:p>
            <a:r>
              <a:t>Create an Android application to show the characters in Rick and Morty based on the following design</a:t>
            </a:r>
          </a:p>
        </p:txBody>
      </p:sp>
      <p:sp>
        <p:nvSpPr>
          <p:cNvPr id="231" name="https://rickandmortyapi.com/api/character"/>
          <p:cNvSpPr txBox="1"/>
          <p:nvPr/>
        </p:nvSpPr>
        <p:spPr>
          <a:xfrm>
            <a:off x="335196" y="7230402"/>
            <a:ext cx="15015678" cy="22922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algn="l" defTabSz="825500">
              <a:spcBef>
                <a:spcPts val="1800"/>
              </a:spcBef>
              <a:defRPr sz="6600" spc="-66">
                <a:solidFill>
                  <a:schemeClr val="accent6">
                    <a:satOff val="-20754"/>
                    <a:lumOff val="-16738"/>
                  </a:schemeClr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https://rickandmortyapi.com/api/character</a:t>
            </a:r>
          </a:p>
        </p:txBody>
      </p:sp>
      <p:pic>
        <p:nvPicPr>
          <p:cNvPr id="23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7158" y="1265421"/>
            <a:ext cx="7456771" cy="11185158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File Name Format: {{COURSE}}_{{SECTION}}_Assignment_1_{{STUDENT_CODE}}…"/>
          <p:cNvSpPr txBox="1"/>
          <p:nvPr/>
        </p:nvSpPr>
        <p:spPr>
          <a:xfrm>
            <a:off x="1212052" y="10440255"/>
            <a:ext cx="14072376" cy="983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900"/>
            </a:pPr>
            <a:r>
              <a:rPr b="1"/>
              <a:t>File Name Format</a:t>
            </a:r>
            <a:r>
              <a:t>: {{COURSE}}_{{SECTION}}_Assignment_1_{{STUDENT_CODE}}</a:t>
            </a:r>
          </a:p>
          <a:p>
            <a:pPr algn="l">
              <a:defRPr sz="2900"/>
            </a:pPr>
            <a:r>
              <a:rPr b="1"/>
              <a:t>Example</a:t>
            </a:r>
            <a:r>
              <a:t>: CSX4109_541_Assignment_1_5510138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164" y="1759850"/>
            <a:ext cx="5279223" cy="11145026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Character List"/>
          <p:cNvSpPr txBox="1"/>
          <p:nvPr/>
        </p:nvSpPr>
        <p:spPr>
          <a:xfrm>
            <a:off x="7073213" y="811124"/>
            <a:ext cx="2665680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t>Character List</a:t>
            </a:r>
          </a:p>
        </p:txBody>
      </p:sp>
      <p:pic>
        <p:nvPicPr>
          <p:cNvPr id="23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2180" y="1719635"/>
            <a:ext cx="5279223" cy="11145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3681" y="1739743"/>
            <a:ext cx="5279223" cy="11145025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Character Detail"/>
          <p:cNvSpPr txBox="1"/>
          <p:nvPr/>
        </p:nvSpPr>
        <p:spPr>
          <a:xfrm>
            <a:off x="17558632" y="811124"/>
            <a:ext cx="3049321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t>Character Detail</a:t>
            </a:r>
          </a:p>
        </p:txBody>
      </p:sp>
      <p:sp>
        <p:nvSpPr>
          <p:cNvPr id="240" name="Rectangle"/>
          <p:cNvSpPr/>
          <p:nvPr/>
        </p:nvSpPr>
        <p:spPr>
          <a:xfrm>
            <a:off x="9083740" y="8454965"/>
            <a:ext cx="4516102" cy="1155441"/>
          </a:xfrm>
          <a:prstGeom prst="rect">
            <a:avLst/>
          </a:pr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1" name="Line"/>
          <p:cNvSpPr/>
          <p:nvPr/>
        </p:nvSpPr>
        <p:spPr>
          <a:xfrm>
            <a:off x="13628103" y="9032685"/>
            <a:ext cx="2809194" cy="1"/>
          </a:xfrm>
          <a:prstGeom prst="line">
            <a:avLst/>
          </a:pr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42" name="Rectangle"/>
          <p:cNvSpPr/>
          <p:nvPr/>
        </p:nvSpPr>
        <p:spPr>
          <a:xfrm>
            <a:off x="5390259" y="2244057"/>
            <a:ext cx="824242" cy="522022"/>
          </a:xfrm>
          <a:prstGeom prst="rect">
            <a:avLst/>
          </a:pr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3" name="Line"/>
          <p:cNvSpPr/>
          <p:nvPr/>
        </p:nvSpPr>
        <p:spPr>
          <a:xfrm>
            <a:off x="6254894" y="2505067"/>
            <a:ext cx="2432293" cy="1"/>
          </a:xfrm>
          <a:prstGeom prst="line">
            <a:avLst/>
          </a:pr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hueOff val="192982"/>
            <a:satOff val="17755"/>
            <a:lumOff val="-28483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HANK YOU"/>
          <p:cNvSpPr txBox="1">
            <a:spLocks noGrp="1"/>
          </p:cNvSpPr>
          <p:nvPr>
            <p:ph type="ctrTitle"/>
          </p:nvPr>
        </p:nvSpPr>
        <p:spPr>
          <a:xfrm>
            <a:off x="1206498" y="5864772"/>
            <a:ext cx="21971004" cy="1986456"/>
          </a:xfrm>
          <a:prstGeom prst="rect">
            <a:avLst/>
          </a:prstGeom>
        </p:spPr>
        <p:txBody>
          <a:bodyPr/>
          <a:lstStyle>
            <a:lvl1pPr algn="ctr">
              <a:defRPr sz="11400" spc="-228"/>
            </a:lvl1pPr>
          </a:lstStyle>
          <a:p>
            <a:r>
              <a:t>THANK YOU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OMPON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COMPONENT</a:t>
            </a:r>
          </a:p>
        </p:txBody>
      </p:sp>
      <p:sp>
        <p:nvSpPr>
          <p:cNvPr id="157" name="NavController - Navigating between Destinations…"/>
          <p:cNvSpPr txBox="1">
            <a:spLocks noGrp="1"/>
          </p:cNvSpPr>
          <p:nvPr>
            <p:ph type="body" idx="1"/>
          </p:nvPr>
        </p:nvSpPr>
        <p:spPr>
          <a:xfrm>
            <a:off x="1271889" y="3200094"/>
            <a:ext cx="21840222" cy="9456822"/>
          </a:xfrm>
          <a:prstGeom prst="rect">
            <a:avLst/>
          </a:prstGeom>
        </p:spPr>
        <p:txBody>
          <a:bodyPr/>
          <a:lstStyle/>
          <a:p>
            <a:pPr marL="609600" indent="-609600">
              <a:lnSpc>
                <a:spcPts val="10100"/>
              </a:lnSpc>
              <a:defRPr sz="6400"/>
            </a:pPr>
            <a:r>
              <a:t>NavController - Navigating between Destinations</a:t>
            </a:r>
          </a:p>
          <a:p>
            <a:pPr marL="609600" indent="-609600">
              <a:lnSpc>
                <a:spcPts val="10100"/>
              </a:lnSpc>
              <a:defRPr sz="6400"/>
            </a:pPr>
            <a:r>
              <a:t>NavGraph - Destination Mapping</a:t>
            </a:r>
          </a:p>
          <a:p>
            <a:pPr marL="609600" indent="-609600">
              <a:lnSpc>
                <a:spcPts val="10100"/>
              </a:lnSpc>
              <a:defRPr sz="6400"/>
            </a:pPr>
            <a:r>
              <a:t>NavHost - Composable Displaying Current Destination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NAVHOS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NAVHOST</a:t>
            </a:r>
          </a:p>
        </p:txBody>
      </p:sp>
      <p:pic>
        <p:nvPicPr>
          <p:cNvPr id="16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5948" y="3090115"/>
            <a:ext cx="9812104" cy="93099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AVHOS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NAVHOST</a:t>
            </a:r>
          </a:p>
        </p:txBody>
      </p:sp>
      <p:sp>
        <p:nvSpPr>
          <p:cNvPr id="163" name="NavHost(…"/>
          <p:cNvSpPr txBox="1"/>
          <p:nvPr/>
        </p:nvSpPr>
        <p:spPr>
          <a:xfrm>
            <a:off x="1320478" y="3339613"/>
            <a:ext cx="21743044" cy="7996685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NavHost(</a:t>
            </a:r>
          </a:p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navController = navController,</a:t>
            </a:r>
          </a:p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startDestination = CupcakeScreen.Start.name,</a:t>
            </a:r>
          </a:p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modifier = Modifier.padding(innerPadding)</a:t>
            </a:r>
          </a:p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) {</a:t>
            </a:r>
          </a:p>
          <a:p>
            <a:pPr lvl="6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// CONTENT</a:t>
            </a:r>
          </a:p>
          <a:p>
            <a:pPr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}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NAVHOST CONT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NAVHOST CONTENT</a:t>
            </a:r>
          </a:p>
        </p:txBody>
      </p:sp>
      <p:pic>
        <p:nvPicPr>
          <p:cNvPr id="1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071" y="4290862"/>
            <a:ext cx="13759858" cy="51342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OU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ROUTING</a:t>
            </a:r>
          </a:p>
        </p:txBody>
      </p:sp>
      <p:sp>
        <p:nvSpPr>
          <p:cNvPr id="169" name="NavHost(…"/>
          <p:cNvSpPr txBox="1"/>
          <p:nvPr/>
        </p:nvSpPr>
        <p:spPr>
          <a:xfrm>
            <a:off x="1320478" y="3060078"/>
            <a:ext cx="21743044" cy="9800085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NavHost(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...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) {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composable(route = “Page1”) {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StartOrderScreen(</a:t>
            </a:r>
          </a:p>
          <a:p>
            <a:pPr lvl="8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…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    )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  }</a:t>
            </a:r>
          </a:p>
          <a:p>
            <a:pPr lvl="2" algn="l" defTabSz="825500">
              <a:spcBef>
                <a:spcPts val="1800"/>
              </a:spcBef>
              <a:defRPr sz="4000" spc="-39">
                <a:solidFill>
                  <a:srgbClr val="0000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OUTING DEFINI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ROUTING DEFINITION</a:t>
            </a:r>
          </a:p>
        </p:txBody>
      </p:sp>
      <p:sp>
        <p:nvSpPr>
          <p:cNvPr id="172" name="A String for a Destination…"/>
          <p:cNvSpPr txBox="1">
            <a:spLocks noGrp="1"/>
          </p:cNvSpPr>
          <p:nvPr>
            <p:ph type="body" idx="1"/>
          </p:nvPr>
        </p:nvSpPr>
        <p:spPr>
          <a:xfrm>
            <a:off x="1271889" y="3200094"/>
            <a:ext cx="21840222" cy="9456822"/>
          </a:xfrm>
          <a:prstGeom prst="rect">
            <a:avLst/>
          </a:prstGeom>
        </p:spPr>
        <p:txBody>
          <a:bodyPr/>
          <a:lstStyle/>
          <a:p>
            <a:pPr marL="609600" indent="-609600">
              <a:lnSpc>
                <a:spcPts val="10100"/>
              </a:lnSpc>
              <a:defRPr sz="6400"/>
            </a:pPr>
            <a:r>
              <a:t>A String for a Destination</a:t>
            </a:r>
          </a:p>
          <a:p>
            <a:pPr marL="609600" indent="-609600">
              <a:lnSpc>
                <a:spcPts val="10100"/>
              </a:lnSpc>
              <a:defRPr sz="6400"/>
            </a:pPr>
            <a:r>
              <a:t>Same as URL in Website</a:t>
            </a:r>
          </a:p>
          <a:p>
            <a:pPr marL="609600" indent="-609600">
              <a:lnSpc>
                <a:spcPts val="10100"/>
              </a:lnSpc>
              <a:defRPr sz="6400"/>
            </a:pPr>
            <a:r>
              <a:t>Destination is a Single Composable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ROUTE NAVIG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192982"/>
                    <a:satOff val="17755"/>
                    <a:lumOff val="-28483"/>
                  </a:schemeClr>
                </a:solidFill>
              </a:defRPr>
            </a:lvl1pPr>
          </a:lstStyle>
          <a:p>
            <a:r>
              <a:t>ROUTE NAVIGATION</a:t>
            </a:r>
          </a:p>
        </p:txBody>
      </p:sp>
      <p:pic>
        <p:nvPicPr>
          <p:cNvPr id="17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68" y="5633027"/>
            <a:ext cx="22948864" cy="24499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F27EBB007CE7841896EAAB7D8C5F1C7" ma:contentTypeVersion="8" ma:contentTypeDescription="Create a new document." ma:contentTypeScope="" ma:versionID="96027a4cdd6366d992a80412577f06bf">
  <xsd:schema xmlns:xsd="http://www.w3.org/2001/XMLSchema" xmlns:xs="http://www.w3.org/2001/XMLSchema" xmlns:p="http://schemas.microsoft.com/office/2006/metadata/properties" xmlns:ns2="57673e7b-a6da-47e2-8bfd-6125d0e7104a" targetNamespace="http://schemas.microsoft.com/office/2006/metadata/properties" ma:root="true" ma:fieldsID="abba731b5ef5f26b0ea41d58b600d426" ns2:_="">
    <xsd:import namespace="57673e7b-a6da-47e2-8bfd-6125d0e710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673e7b-a6da-47e2-8bfd-6125d0e710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9EFD90C-E3FE-43E1-91C7-8C7C7FAE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7673e7b-a6da-47e2-8bfd-6125d0e7104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48D1DC-937A-4D04-844D-87F1176C354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2E6FBE9-969A-4B78-B11A-713E2BCA0CB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自定义</PresentationFormat>
  <Slides>23</Slides>
  <Notes>0</Notes>
  <HiddenSlides>0</HiddenSlide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4" baseType="lpstr">
      <vt:lpstr>30_BasicColor</vt:lpstr>
      <vt:lpstr>CSX4109 / ITX4109</vt:lpstr>
      <vt:lpstr>NAVIGATION</vt:lpstr>
      <vt:lpstr>COMPONENT</vt:lpstr>
      <vt:lpstr>NAVHOST</vt:lpstr>
      <vt:lpstr>NAVHOST</vt:lpstr>
      <vt:lpstr>NAVHOST CONTENT</vt:lpstr>
      <vt:lpstr>ROUTING</vt:lpstr>
      <vt:lpstr>ROUTING DEFINITION</vt:lpstr>
      <vt:lpstr>ROUTE NAVIGATION</vt:lpstr>
      <vt:lpstr>PUT TOGETHER</vt:lpstr>
      <vt:lpstr>BELOVED DEPENDENCY AGAIN</vt:lpstr>
      <vt:lpstr>EXCERCISE 1</vt:lpstr>
      <vt:lpstr>BACK STACK</vt:lpstr>
      <vt:lpstr>BACK STACK</vt:lpstr>
      <vt:lpstr>BEHAVIOR</vt:lpstr>
      <vt:lpstr>POP BACK</vt:lpstr>
      <vt:lpstr>POP UP</vt:lpstr>
      <vt:lpstr>ARGUMENT PASSING</vt:lpstr>
      <vt:lpstr>EXCERCISE 2</vt:lpstr>
      <vt:lpstr>NAME PREDICTION API</vt:lpstr>
      <vt:lpstr>ASSIGNMENT</vt:lpstr>
      <vt:lpstr>PowerPoint 演示文稿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5</cp:revision>
  <dcterms:modified xsi:type="dcterms:W3CDTF">2024-12-27T15:28:45Z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0x0101009F27EBB007CE7841896EAAB7D8C5F1C7</vt:lpwstr>
  </property>
</Properties>
</file>